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9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306" r:id="rId11"/>
    <p:sldId id="294" r:id="rId12"/>
    <p:sldId id="289" r:id="rId13"/>
    <p:sldId id="292" r:id="rId14"/>
    <p:sldId id="288" r:id="rId15"/>
    <p:sldId id="290" r:id="rId16"/>
    <p:sldId id="291" r:id="rId17"/>
    <p:sldId id="307" r:id="rId18"/>
    <p:sldId id="295" r:id="rId19"/>
    <p:sldId id="296" r:id="rId20"/>
    <p:sldId id="284" r:id="rId21"/>
    <p:sldId id="301" r:id="rId22"/>
    <p:sldId id="299" r:id="rId23"/>
    <p:sldId id="285" r:id="rId24"/>
    <p:sldId id="297" r:id="rId25"/>
    <p:sldId id="305" r:id="rId26"/>
    <p:sldId id="303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Other 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a. Unfiltered b. low pass filtering </a:t>
            </a:r>
            <a:r>
              <a:rPr lang="en-US" dirty="0" err="1"/>
              <a:t>c.</a:t>
            </a:r>
            <a:r>
              <a:rPr lang="en-US" dirty="0"/>
              <a:t> high pass filtering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882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a balanced gradient echo has 5 different names b/c manufacturers i.e. </a:t>
            </a:r>
            <a:r>
              <a:rPr lang="en-US" sz="1050" dirty="0"/>
              <a:t>Philips, </a:t>
            </a:r>
            <a:r>
              <a:rPr lang="en-US" sz="1050" dirty="0" err="1"/>
              <a:t>Siemans</a:t>
            </a:r>
            <a:r>
              <a:rPr lang="en-US" sz="1050" dirty="0"/>
              <a:t>, Toshiba, GE, </a:t>
            </a:r>
            <a:r>
              <a:rPr lang="en-US" sz="1050" dirty="0" err="1"/>
              <a:t>Hitashu</a:t>
            </a:r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8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or review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and radiofrequency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12862" y="1373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95867" y="939800"/>
            <a:ext cx="111675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is influenced by settings and timings for RF pulses, gradients </a:t>
            </a:r>
          </a:p>
          <a:p>
            <a:r>
              <a:rPr lang="en-US" dirty="0"/>
              <a:t>Signal capture (can be based on magnetic properties, number, Brownian motion…).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</a:t>
            </a:r>
          </a:p>
        </p:txBody>
      </p:sp>
      <p:pic>
        <p:nvPicPr>
          <p:cNvPr id="8" name="Picture 7" descr="A close-up of a brain&#10;&#10;Description automatically generated">
            <a:extLst>
              <a:ext uri="{FF2B5EF4-FFF2-40B4-BE49-F238E27FC236}">
                <a16:creationId xmlns:a16="http://schemas.microsoft.com/office/drawing/2014/main" id="{17F9078A-9E06-5B0D-E8A2-98BF71EA8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2117318"/>
            <a:ext cx="6477442" cy="2623364"/>
          </a:xfrm>
          <a:prstGeom prst="rect">
            <a:avLst/>
          </a:prstGeom>
        </p:spPr>
      </p:pic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58" y="2174669"/>
            <a:ext cx="5962958" cy="25086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2E3BDD-9251-5E32-1BD8-0CCE79965213}"/>
              </a:ext>
            </a:extLst>
          </p:cNvPr>
          <p:cNvSpPr/>
          <p:nvPr/>
        </p:nvSpPr>
        <p:spPr>
          <a:xfrm>
            <a:off x="3419716" y="2696705"/>
            <a:ext cx="1104659" cy="998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Fourier Transform</a:t>
            </a:r>
            <a:endParaRPr lang="LID4096" sz="1600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B65B8049-5949-41A4-2F64-214FD4F7C5BD}"/>
              </a:ext>
            </a:extLst>
          </p:cNvPr>
          <p:cNvSpPr/>
          <p:nvPr/>
        </p:nvSpPr>
        <p:spPr>
          <a:xfrm>
            <a:off x="3419716" y="3713554"/>
            <a:ext cx="1171091" cy="325465"/>
          </a:xfrm>
          <a:prstGeom prst="round2Same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2450E-8BB7-9D95-84F5-18E383BBA8AB}"/>
              </a:ext>
            </a:extLst>
          </p:cNvPr>
          <p:cNvSpPr txBox="1"/>
          <p:nvPr/>
        </p:nvSpPr>
        <p:spPr>
          <a:xfrm>
            <a:off x="1069382" y="4863918"/>
            <a:ext cx="727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space signal -&gt; processing/computation -&gt; human readable images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D1B0F-B22E-9905-5220-A5369AB2D901}"/>
              </a:ext>
            </a:extLst>
          </p:cNvPr>
          <p:cNvSpPr txBox="1"/>
          <p:nvPr/>
        </p:nvSpPr>
        <p:spPr>
          <a:xfrm>
            <a:off x="2042346" y="5393053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K-space = raw data of spatial frequences in a matrix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C6E78-C3EE-6B1D-289F-82E91D9AA61E}"/>
              </a:ext>
            </a:extLst>
          </p:cNvPr>
          <p:cNvSpPr/>
          <p:nvPr/>
        </p:nvSpPr>
        <p:spPr>
          <a:xfrm>
            <a:off x="6731000" y="1862667"/>
            <a:ext cx="5020733" cy="2884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12862" y="1373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95867" y="939800"/>
            <a:ext cx="111675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DEFAAB-849A-6D40-C2EC-2FB9C43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20" y="1955463"/>
            <a:ext cx="2514599" cy="38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A3588-E606-FB8A-E299-B936F7963284}"/>
              </a:ext>
            </a:extLst>
          </p:cNvPr>
          <p:cNvSpPr txBox="1"/>
          <p:nvPr/>
        </p:nvSpPr>
        <p:spPr>
          <a:xfrm>
            <a:off x="2192728" y="6266612"/>
            <a:ext cx="5225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 </a:t>
            </a:r>
            <a:r>
              <a:rPr lang="en-US" sz="1000" dirty="0" err="1"/>
              <a:t>Moratal</a:t>
            </a:r>
            <a:r>
              <a:rPr lang="en-US" sz="1000" dirty="0"/>
              <a:t>, A </a:t>
            </a:r>
            <a:r>
              <a:rPr lang="en-US" sz="1000" dirty="0" err="1"/>
              <a:t>Vallés-Luch</a:t>
            </a:r>
            <a:r>
              <a:rPr lang="en-US" sz="1000" dirty="0"/>
              <a:t> and L Martí-</a:t>
            </a:r>
            <a:r>
              <a:rPr lang="en-US" sz="1000" dirty="0" err="1"/>
              <a:t>Bonmatí</a:t>
            </a:r>
            <a:r>
              <a:rPr lang="en-US" sz="1000" dirty="0"/>
              <a:t> et al. k-Space tutorial: an MRI educational tool for a better understanding of k-space. </a:t>
            </a:r>
            <a:r>
              <a:rPr lang="en-US" sz="1000" i="1" dirty="0"/>
              <a:t>Biomedical Imaging and Intervention Journal. </a:t>
            </a:r>
            <a:r>
              <a:rPr lang="en-US" sz="1000" dirty="0"/>
              <a:t>2008. Vol. 4(1). DOI: 10.2349/biij.4.1.e15</a:t>
            </a:r>
            <a:endParaRPr lang="LID4096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FA1B4-01BF-4F1D-1EBF-A8B8441667E8}"/>
              </a:ext>
            </a:extLst>
          </p:cNvPr>
          <p:cNvSpPr txBox="1"/>
          <p:nvPr/>
        </p:nvSpPr>
        <p:spPr>
          <a:xfrm>
            <a:off x="3843867" y="115296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 as done on the k-space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1669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909192"/>
            <a:ext cx="92897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Emerging sequences -&gt; a lot undecided on computation, even where in DICOM</a:t>
            </a:r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7" y="1959540"/>
            <a:ext cx="4789495" cy="39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168400"/>
            <a:ext cx="96538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  <a:p>
            <a:r>
              <a:rPr lang="en-US" dirty="0"/>
              <a:t>Spin echo </a:t>
            </a:r>
            <a:r>
              <a:rPr lang="en-US" dirty="0">
                <a:solidFill>
                  <a:srgbClr val="00B050"/>
                </a:solidFill>
              </a:rPr>
              <a:t>sequences</a:t>
            </a:r>
            <a:r>
              <a:rPr lang="en-US" dirty="0"/>
              <a:t> have consolidated names T1, T2,  PD, also IR sequences (FLAIR) </a:t>
            </a:r>
          </a:p>
          <a:p>
            <a:r>
              <a:rPr lang="en-US" dirty="0"/>
              <a:t>             </a:t>
            </a:r>
          </a:p>
          <a:p>
            <a:r>
              <a:rPr lang="en-US" dirty="0"/>
              <a:t>Newer technologies/sequences are a vendor created chaos of terminology</a:t>
            </a:r>
          </a:p>
          <a:p>
            <a:endParaRPr lang="en-US" dirty="0"/>
          </a:p>
          <a:p>
            <a:r>
              <a:rPr lang="en-US" b="1" i="1" dirty="0"/>
              <a:t>Computationally </a:t>
            </a:r>
            <a:r>
              <a:rPr lang="en-US" dirty="0"/>
              <a:t>spin echo sequences very similar to CT, 3D arrays and in DICOM metadata. Other sequences can be higher dimensional arrays. </a:t>
            </a:r>
          </a:p>
          <a:p>
            <a:endParaRPr lang="en-US" dirty="0"/>
          </a:p>
          <a:p>
            <a:r>
              <a:rPr lang="en-US" dirty="0"/>
              <a:t>Multiple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161137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903787" y="340502"/>
            <a:ext cx="85823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A0E1"/>
                </a:solidFill>
              </a:rPr>
              <a:t>Take home – a table approach: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		</a:t>
            </a:r>
            <a:r>
              <a:rPr lang="en-US" sz="2800" dirty="0">
                <a:solidFill>
                  <a:srgbClr val="00A0E1"/>
                </a:solidFill>
              </a:rPr>
              <a:t>example- fetal macrocephaly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81FF3-F9E9-6F87-5947-188080D9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6224"/>
              </p:ext>
            </p:extLst>
          </p:nvPr>
        </p:nvGraphicFramePr>
        <p:xfrm>
          <a:off x="870407" y="1454295"/>
          <a:ext cx="10475694" cy="51908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6050">
                  <a:extLst>
                    <a:ext uri="{9D8B030D-6E8A-4147-A177-3AD203B41FA5}">
                      <a16:colId xmlns:a16="http://schemas.microsoft.com/office/drawing/2014/main" val="4286993298"/>
                    </a:ext>
                  </a:extLst>
                </a:gridCol>
                <a:gridCol w="1386362">
                  <a:extLst>
                    <a:ext uri="{9D8B030D-6E8A-4147-A177-3AD203B41FA5}">
                      <a16:colId xmlns:a16="http://schemas.microsoft.com/office/drawing/2014/main" val="3247021683"/>
                    </a:ext>
                  </a:extLst>
                </a:gridCol>
                <a:gridCol w="795415">
                  <a:extLst>
                    <a:ext uri="{9D8B030D-6E8A-4147-A177-3AD203B41FA5}">
                      <a16:colId xmlns:a16="http://schemas.microsoft.com/office/drawing/2014/main" val="251310517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712214706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12771876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1158292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3881220155"/>
                    </a:ext>
                  </a:extLst>
                </a:gridCol>
              </a:tblGrid>
              <a:tr h="3734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Imaging type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Signal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File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inside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array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Image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00971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X-ray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Typically JPEG 2000 (can be lossless )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2D arrays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69746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Fluoroscopy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MPEG or HEVC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( </a:t>
                      </a:r>
                      <a:r>
                        <a:rPr lang="en-US" sz="1200" dirty="0"/>
                        <a:t>frames, height, width, channels)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over many time points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Summation of all attenuations but now in sequence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688990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Anatomically correct slices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Axial acquisition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80609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B-mode ultrasound + Doppler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2D arrays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Plane with some distortion + doppler movement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good with air, Sees across a plane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95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M-Mode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Single line scan image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dependant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no radiation, captures motion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97152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Digital microscopy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Light on stained tissue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Multiple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Often converted to TIFF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2D multichannel arrays, (3D arrays)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Subcellular level resolution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Stains can show chemicals on cellular level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391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MRI T1, T2, T2* etc.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Patient’s molecules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DICOM*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compressed: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K-space -&gt; our image w/ highest soft tissue differentiation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great with bone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04837" y="205035"/>
            <a:ext cx="85823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</a:rPr>
              <a:t>Diagnostic imaging: 129 years in…towards 1686?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2CF05-FE45-8446-66E1-2DF06F03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3" y="1607971"/>
            <a:ext cx="3710310" cy="3629776"/>
          </a:xfrm>
          <a:prstGeom prst="rect">
            <a:avLst/>
          </a:prstGeom>
        </p:spPr>
      </p:pic>
      <p:pic>
        <p:nvPicPr>
          <p:cNvPr id="9" name="Picture 8" descr="A hand x-ray of a hand&#10;&#10;Description automatically generated">
            <a:extLst>
              <a:ext uri="{FF2B5EF4-FFF2-40B4-BE49-F238E27FC236}">
                <a16:creationId xmlns:a16="http://schemas.microsoft.com/office/drawing/2014/main" id="{D41D1266-90DD-87BE-58C6-4498C8678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845" y="1607970"/>
            <a:ext cx="5711186" cy="36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275347" y="1390032"/>
            <a:ext cx="1028999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big bang continues….</a:t>
            </a:r>
          </a:p>
          <a:p>
            <a:endParaRPr lang="en-US" sz="2000" dirty="0"/>
          </a:p>
          <a:p>
            <a:r>
              <a:rPr lang="en-US" sz="2000" dirty="0"/>
              <a:t>Digitalization means everything will be computational </a:t>
            </a:r>
          </a:p>
          <a:p>
            <a:endParaRPr lang="en-US" sz="2000" dirty="0"/>
          </a:p>
          <a:p>
            <a:r>
              <a:rPr lang="en-US" sz="2000" dirty="0"/>
              <a:t>Newer technologies not solidified in standards: DICOM, names</a:t>
            </a:r>
          </a:p>
          <a:p>
            <a:endParaRPr lang="en-US" sz="2000" dirty="0"/>
          </a:p>
          <a:p>
            <a:r>
              <a:rPr lang="en-US" sz="2000" dirty="0"/>
              <a:t>Every type and sequence gives you different and more information</a:t>
            </a:r>
          </a:p>
          <a:p>
            <a:endParaRPr lang="en-US" sz="2000" dirty="0"/>
          </a:p>
          <a:p>
            <a:r>
              <a:rPr lang="en-US" sz="2000" dirty="0"/>
              <a:t>Currently many images are often not that ‘specific’, but they are surrounded by other data</a:t>
            </a:r>
          </a:p>
          <a:p>
            <a:endParaRPr lang="en-US" sz="2000" dirty="0"/>
          </a:p>
          <a:p>
            <a:r>
              <a:rPr lang="en-US" sz="2000" dirty="0"/>
              <a:t>--------------</a:t>
            </a:r>
          </a:p>
          <a:p>
            <a:r>
              <a:rPr lang="en-US" sz="2000" dirty="0"/>
              <a:t>Don’t fear other modalities, it’s all arrays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3200" b="1" i="1" dirty="0">
                <a:solidFill>
                  <a:srgbClr val="7030A0"/>
                </a:solidFill>
              </a:rPr>
              <a:t>Modern</a:t>
            </a:r>
            <a:r>
              <a:rPr lang="en-US" sz="3200" b="1" dirty="0">
                <a:solidFill>
                  <a:srgbClr val="7030A0"/>
                </a:solidFill>
              </a:rPr>
              <a:t> medical image related research is almost inherently multidisciplinary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Let’s have a shared vocabulary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937795" y="2135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pic>
        <p:nvPicPr>
          <p:cNvPr id="4" name="Picture 3" descr="Close-up of an ultrasound&#10;&#10;Description automatically generated">
            <a:extLst>
              <a:ext uri="{FF2B5EF4-FFF2-40B4-BE49-F238E27FC236}">
                <a16:creationId xmlns:a16="http://schemas.microsoft.com/office/drawing/2014/main" id="{932D1DC5-84BB-9688-F48B-D0103CEBB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7" y="934052"/>
            <a:ext cx="7751517" cy="537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5DCEB-094C-1E62-71E5-7F1682FB05E3}"/>
              </a:ext>
            </a:extLst>
          </p:cNvPr>
          <p:cNvSpPr txBox="1"/>
          <p:nvPr/>
        </p:nvSpPr>
        <p:spPr>
          <a:xfrm>
            <a:off x="9499600" y="1845733"/>
            <a:ext cx="16626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Let’s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do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our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first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Exercise</a:t>
            </a:r>
            <a:r>
              <a:rPr lang="en-US" sz="2800" dirty="0"/>
              <a:t>!</a:t>
            </a:r>
          </a:p>
          <a:p>
            <a:endParaRPr lang="en-US" sz="2800" dirty="0"/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48569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ose-up of an ultrasound&#10;&#10;Description automatically generated">
            <a:extLst>
              <a:ext uri="{FF2B5EF4-FFF2-40B4-BE49-F238E27FC236}">
                <a16:creationId xmlns:a16="http://schemas.microsoft.com/office/drawing/2014/main" id="{0A85F72B-F950-C6A4-136F-7A5DD2B6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13" y="908653"/>
            <a:ext cx="2999644" cy="20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1583</Words>
  <Application>Microsoft Office PowerPoint</Application>
  <PresentationFormat>Widescreen</PresentationFormat>
  <Paragraphs>397</Paragraphs>
  <Slides>25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or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169</cp:revision>
  <dcterms:created xsi:type="dcterms:W3CDTF">2022-12-06T14:01:28Z</dcterms:created>
  <dcterms:modified xsi:type="dcterms:W3CDTF">2024-09-16T05:17:36Z</dcterms:modified>
</cp:coreProperties>
</file>